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57" r:id="rId3"/>
    <p:sldId id="265" r:id="rId4"/>
    <p:sldId id="266" r:id="rId5"/>
    <p:sldId id="264" r:id="rId6"/>
    <p:sldId id="273" r:id="rId7"/>
    <p:sldId id="274" r:id="rId8"/>
    <p:sldId id="275" r:id="rId9"/>
    <p:sldId id="276"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9MtUChVM5Ik6tm0zbxnInA==" hashData="F4LXZ9Xxeh0Avt0j9v36nLZNkhg="/>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5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7687BD-1215-474F-A701-1C17013A7FC8}" type="datetimeFigureOut">
              <a:rPr lang="ar-EG" smtClean="0"/>
              <a:t>21/05/1442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D415C74-503D-4EFE-8816-2F8496CCF556}" type="slidenum">
              <a:rPr lang="ar-EG" smtClean="0"/>
              <a:t>‹#›</a:t>
            </a:fld>
            <a:endParaRPr lang="ar-EG"/>
          </a:p>
        </p:txBody>
      </p:sp>
    </p:spTree>
    <p:extLst>
      <p:ext uri="{BB962C8B-B14F-4D97-AF65-F5344CB8AC3E}">
        <p14:creationId xmlns:p14="http://schemas.microsoft.com/office/powerpoint/2010/main" val="870473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BD415C74-503D-4EFE-8816-2F8496CCF556}" type="slidenum">
              <a:rPr lang="ar-EG" smtClean="0"/>
              <a:t>9</a:t>
            </a:fld>
            <a:endParaRPr lang="ar-EG"/>
          </a:p>
        </p:txBody>
      </p:sp>
    </p:spTree>
    <p:extLst>
      <p:ext uri="{BB962C8B-B14F-4D97-AF65-F5344CB8AC3E}">
        <p14:creationId xmlns:p14="http://schemas.microsoft.com/office/powerpoint/2010/main" val="219090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394436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231243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681348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1968869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43397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r>
              <a:rPr lang="ar-EG" smtClean="0"/>
              <a:t>نظرية الأدب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239301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r>
              <a:rPr lang="ar-EG" smtClean="0"/>
              <a:t>نظرية الأدب </a:t>
            </a:r>
            <a:endParaRPr lang="ar-EG"/>
          </a:p>
        </p:txBody>
      </p:sp>
      <p:sp>
        <p:nvSpPr>
          <p:cNvPr id="8" name="Footer Placeholder 7"/>
          <p:cNvSpPr>
            <a:spLocks noGrp="1"/>
          </p:cNvSpPr>
          <p:nvPr>
            <p:ph type="ftr" sz="quarter" idx="11"/>
          </p:nvPr>
        </p:nvSpPr>
        <p:spPr/>
        <p:txBody>
          <a:bodyPr/>
          <a:lstStyle/>
          <a:p>
            <a:r>
              <a:rPr lang="ar-EG" smtClean="0"/>
              <a:t>د.محمد عبد الله محمد</a:t>
            </a:r>
            <a:endParaRPr lang="ar-EG"/>
          </a:p>
        </p:txBody>
      </p:sp>
      <p:sp>
        <p:nvSpPr>
          <p:cNvPr id="9" name="Slide Number Placeholder 8"/>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217571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r>
              <a:rPr lang="ar-EG" smtClean="0"/>
              <a:t>نظرية الأدب </a:t>
            </a:r>
            <a:endParaRPr lang="ar-EG"/>
          </a:p>
        </p:txBody>
      </p:sp>
      <p:sp>
        <p:nvSpPr>
          <p:cNvPr id="4" name="Footer Placeholder 3"/>
          <p:cNvSpPr>
            <a:spLocks noGrp="1"/>
          </p:cNvSpPr>
          <p:nvPr>
            <p:ph type="ftr" sz="quarter" idx="11"/>
          </p:nvPr>
        </p:nvSpPr>
        <p:spPr/>
        <p:txBody>
          <a:bodyPr/>
          <a:lstStyle/>
          <a:p>
            <a:r>
              <a:rPr lang="ar-EG" smtClean="0"/>
              <a:t>د.محمد عبد الله محمد</a:t>
            </a:r>
            <a:endParaRPr lang="ar-EG"/>
          </a:p>
        </p:txBody>
      </p:sp>
      <p:sp>
        <p:nvSpPr>
          <p:cNvPr id="5" name="Slide Number Placeholder 4"/>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125323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EG" smtClean="0"/>
              <a:t>نظرية الأدب </a:t>
            </a:r>
            <a:endParaRPr lang="ar-EG"/>
          </a:p>
        </p:txBody>
      </p:sp>
      <p:sp>
        <p:nvSpPr>
          <p:cNvPr id="3" name="Footer Placeholder 2"/>
          <p:cNvSpPr>
            <a:spLocks noGrp="1"/>
          </p:cNvSpPr>
          <p:nvPr>
            <p:ph type="ftr" sz="quarter" idx="11"/>
          </p:nvPr>
        </p:nvSpPr>
        <p:spPr/>
        <p:txBody>
          <a:bodyPr/>
          <a:lstStyle/>
          <a:p>
            <a:r>
              <a:rPr lang="ar-EG" smtClean="0"/>
              <a:t>د.محمد عبد الله محمد</a:t>
            </a:r>
            <a:endParaRPr lang="ar-EG"/>
          </a:p>
        </p:txBody>
      </p:sp>
      <p:sp>
        <p:nvSpPr>
          <p:cNvPr id="4" name="Slide Number Placeholder 3"/>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307801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نظرية الأدب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94493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نظرية الأدب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58328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EG" smtClean="0"/>
              <a:t>نظرية الأدب </a:t>
            </a:r>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EG" smtClean="0"/>
              <a:t>د.محمد عبد الله محمد</a:t>
            </a:r>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E6AA7B-24E2-4A40-8B98-A8CF70C7526F}" type="slidenum">
              <a:rPr lang="ar-EG" smtClean="0"/>
              <a:t>‹#›</a:t>
            </a:fld>
            <a:endParaRPr lang="ar-EG"/>
          </a:p>
        </p:txBody>
      </p:sp>
    </p:spTree>
    <p:extLst>
      <p:ext uri="{BB962C8B-B14F-4D97-AF65-F5344CB8AC3E}">
        <p14:creationId xmlns:p14="http://schemas.microsoft.com/office/powerpoint/2010/main" val="3347483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ar-EG" b="1" dirty="0">
                <a:solidFill>
                  <a:schemeClr val="tx1"/>
                </a:solidFill>
                <a:ea typeface="+mn-ea"/>
                <a:cs typeface="Arial"/>
              </a:rPr>
              <a:t>مقرر </a:t>
            </a:r>
            <a:r>
              <a:rPr lang="ar-EG" b="1" dirty="0" smtClean="0">
                <a:solidFill>
                  <a:schemeClr val="tx1"/>
                </a:solidFill>
                <a:cs typeface="Arial"/>
              </a:rPr>
              <a:t>نظرية الأدب</a:t>
            </a:r>
            <a:endParaRPr lang="ar-EG" sz="3200" b="1" dirty="0">
              <a:solidFill>
                <a:schemeClr val="tx1"/>
              </a:solidFill>
            </a:endParaRPr>
          </a:p>
        </p:txBody>
      </p:sp>
      <p:sp>
        <p:nvSpPr>
          <p:cNvPr id="3" name="Subtitle 2"/>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lvl="0"/>
            <a:endParaRPr lang="ar-EG" sz="3300" b="1" dirty="0" smtClean="0">
              <a:solidFill>
                <a:srgbClr val="0070C0"/>
              </a:solidFill>
            </a:endParaRPr>
          </a:p>
          <a:p>
            <a:pPr lvl="0"/>
            <a:r>
              <a:rPr lang="ar-EG" sz="3300" b="1" dirty="0" smtClean="0">
                <a:solidFill>
                  <a:srgbClr val="0070C0"/>
                </a:solidFill>
              </a:rPr>
              <a:t>إعداد: د.محمد </a:t>
            </a:r>
            <a:r>
              <a:rPr lang="ar-EG" sz="3300" b="1" dirty="0">
                <a:solidFill>
                  <a:srgbClr val="0070C0"/>
                </a:solidFill>
              </a:rPr>
              <a:t>عبد الله محمد</a:t>
            </a:r>
          </a:p>
          <a:p>
            <a:pPr lvl="0"/>
            <a:r>
              <a:rPr lang="ar-EG" sz="3300" b="1" dirty="0">
                <a:solidFill>
                  <a:srgbClr val="0070C0"/>
                </a:solidFill>
              </a:rPr>
              <a:t>قسم اللغة </a:t>
            </a:r>
            <a:r>
              <a:rPr lang="ar-EG" sz="3300" b="1" dirty="0" smtClean="0">
                <a:solidFill>
                  <a:srgbClr val="0070C0"/>
                </a:solidFill>
              </a:rPr>
              <a:t>العربية</a:t>
            </a:r>
            <a:endParaRPr lang="ar-E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1791" y="21318"/>
            <a:ext cx="1847850"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r>
              <a:rPr lang="ar-EG" smtClean="0"/>
              <a:t>نظرية الأدب </a:t>
            </a:r>
            <a:endParaRPr lang="ar-EG" dirty="0"/>
          </a:p>
        </p:txBody>
      </p:sp>
      <p:sp>
        <p:nvSpPr>
          <p:cNvPr id="5" name="Footer Placeholder 4"/>
          <p:cNvSpPr>
            <a:spLocks noGrp="1"/>
          </p:cNvSpPr>
          <p:nvPr>
            <p:ph type="ftr" sz="quarter" idx="11"/>
          </p:nvPr>
        </p:nvSpPr>
        <p:spPr/>
        <p:txBody>
          <a:bodyPr/>
          <a:lstStyle/>
          <a:p>
            <a:r>
              <a:rPr lang="ar-EG" b="1" smtClean="0"/>
              <a:t>د.محمد عبد الله محمد</a:t>
            </a:r>
            <a:endParaRPr lang="ar-EG" b="1" dirty="0"/>
          </a:p>
        </p:txBody>
      </p:sp>
      <p:sp>
        <p:nvSpPr>
          <p:cNvPr id="6" name="Slide Number Placeholder 5"/>
          <p:cNvSpPr>
            <a:spLocks noGrp="1"/>
          </p:cNvSpPr>
          <p:nvPr>
            <p:ph type="sldNum" sz="quarter" idx="12"/>
          </p:nvPr>
        </p:nvSpPr>
        <p:spPr/>
        <p:txBody>
          <a:bodyPr/>
          <a:lstStyle/>
          <a:p>
            <a:fld id="{3DE6AA7B-24E2-4A40-8B98-A8CF70C7526F}" type="slidenum">
              <a:rPr lang="ar-EG" smtClean="0"/>
              <a:t>1</a:t>
            </a:fld>
            <a:endParaRPr lang="ar-EG"/>
          </a:p>
        </p:txBody>
      </p:sp>
      <p:sp>
        <p:nvSpPr>
          <p:cNvPr id="7" name="Rectangle 6"/>
          <p:cNvSpPr/>
          <p:nvPr/>
        </p:nvSpPr>
        <p:spPr>
          <a:xfrm>
            <a:off x="7311791" y="1196752"/>
            <a:ext cx="1832209" cy="576064"/>
          </a:xfrm>
          <a:prstGeom prst="rect">
            <a:avLst/>
          </a:prstGeom>
          <a:ln>
            <a:noFill/>
          </a:ln>
        </p:spPr>
        <p:style>
          <a:lnRef idx="2">
            <a:schemeClr val="accent1"/>
          </a:lnRef>
          <a:fillRef idx="1">
            <a:schemeClr val="lt1"/>
          </a:fillRef>
          <a:effectRef idx="0">
            <a:schemeClr val="accent1"/>
          </a:effectRef>
          <a:fontRef idx="minor">
            <a:schemeClr val="dk1"/>
          </a:fontRef>
        </p:style>
        <p:txBody>
          <a:bodyPr rtlCol="1" anchor="ctr"/>
          <a:lstStyle/>
          <a:p>
            <a:pPr algn="ctr"/>
            <a:r>
              <a:rPr lang="ar-EG" sz="3200" b="1" dirty="0" smtClean="0">
                <a:solidFill>
                  <a:schemeClr val="tx1"/>
                </a:solidFill>
              </a:rPr>
              <a:t>كلية الآداب</a:t>
            </a:r>
            <a:endParaRPr lang="ar-EG" sz="3200" b="1" dirty="0">
              <a:solidFill>
                <a:schemeClr val="tx1"/>
              </a:solidFill>
            </a:endParaRPr>
          </a:p>
        </p:txBody>
      </p:sp>
    </p:spTree>
    <p:extLst>
      <p:ext uri="{BB962C8B-B14F-4D97-AF65-F5344CB8AC3E}">
        <p14:creationId xmlns:p14="http://schemas.microsoft.com/office/powerpoint/2010/main" val="912654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ctr">
              <a:buNone/>
            </a:pPr>
            <a:r>
              <a:rPr lang="ar-EG" sz="9600" b="1" dirty="0">
                <a:solidFill>
                  <a:srgbClr val="7030A0"/>
                </a:solidFill>
              </a:rPr>
              <a:t>مفهوم </a:t>
            </a:r>
            <a:endParaRPr lang="ar-EG" sz="9600" b="1" dirty="0" smtClean="0">
              <a:solidFill>
                <a:srgbClr val="7030A0"/>
              </a:solidFill>
            </a:endParaRPr>
          </a:p>
          <a:p>
            <a:pPr marL="0" lvl="0" indent="0" algn="ctr">
              <a:buNone/>
            </a:pPr>
            <a:r>
              <a:rPr lang="ar-EG" sz="9600" b="1" dirty="0" smtClean="0">
                <a:solidFill>
                  <a:srgbClr val="7030A0"/>
                </a:solidFill>
              </a:rPr>
              <a:t>النظرية </a:t>
            </a:r>
            <a:r>
              <a:rPr lang="ar-EG" sz="9600" b="1" dirty="0">
                <a:solidFill>
                  <a:srgbClr val="7030A0"/>
                </a:solidFill>
              </a:rPr>
              <a:t>الأدبية</a:t>
            </a:r>
            <a:endParaRPr lang="ar-EG" sz="4400" dirty="0"/>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2</a:t>
            </a:fld>
            <a:endParaRPr lang="ar-EG"/>
          </a:p>
        </p:txBody>
      </p:sp>
      <p:sp>
        <p:nvSpPr>
          <p:cNvPr id="7" name="Title 6"/>
          <p:cNvSpPr>
            <a:spLocks noGrp="1"/>
          </p:cNvSpPr>
          <p:nvPr>
            <p:ph type="title"/>
          </p:nvPr>
        </p:nvSpPr>
        <p:spPr/>
        <p:txBody>
          <a:bodyPr/>
          <a:lstStyle/>
          <a:p>
            <a:endParaRPr lang="ar-EG"/>
          </a:p>
        </p:txBody>
      </p:sp>
    </p:spTree>
    <p:extLst>
      <p:ext uri="{BB962C8B-B14F-4D97-AF65-F5344CB8AC3E}">
        <p14:creationId xmlns:p14="http://schemas.microsoft.com/office/powerpoint/2010/main" val="30320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EG" b="1" dirty="0">
                <a:solidFill>
                  <a:prstClr val="black"/>
                </a:solidFill>
                <a:latin typeface="Times New Roman"/>
                <a:ea typeface="Times New Roman"/>
                <a:cs typeface="Simplified Arabic"/>
              </a:rPr>
              <a:t>تطور البحث فى قضايا نظرية الأدب </a:t>
            </a:r>
            <a:endParaRPr lang="ar-EG" dirty="0"/>
          </a:p>
        </p:txBody>
      </p:sp>
      <p:sp>
        <p:nvSpPr>
          <p:cNvPr id="5" name="Date Placeholder 4"/>
          <p:cNvSpPr>
            <a:spLocks noGrp="1"/>
          </p:cNvSpPr>
          <p:nvPr>
            <p:ph type="dt" sz="half" idx="10"/>
          </p:nvPr>
        </p:nvSpPr>
        <p:spPr/>
        <p:txBody>
          <a:bodyPr/>
          <a:lstStyle/>
          <a:p>
            <a:r>
              <a:rPr lang="ar-EG" smtClean="0"/>
              <a:t>نظرية الأدب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3</a:t>
            </a:fld>
            <a:endParaRPr lang="ar-EG"/>
          </a:p>
        </p:txBody>
      </p:sp>
      <p:sp>
        <p:nvSpPr>
          <p:cNvPr id="3" name="Content Placeholder 2"/>
          <p:cNvSpPr>
            <a:spLocks noGrp="1"/>
          </p:cNvSpPr>
          <p:nvPr>
            <p:ph idx="1"/>
          </p:nvPr>
        </p:nvSpPr>
        <p:spPr/>
        <p:txBody>
          <a:bodyPr/>
          <a:lstStyle/>
          <a:p>
            <a:pPr indent="252095" algn="justLow">
              <a:lnSpc>
                <a:spcPct val="115000"/>
              </a:lnSpc>
              <a:spcBef>
                <a:spcPts val="600"/>
              </a:spcBef>
              <a:spcAft>
                <a:spcPts val="600"/>
              </a:spcAft>
            </a:pPr>
            <a:r>
              <a:rPr lang="ar-EG" sz="4400" dirty="0">
                <a:latin typeface="Simplified Arabic"/>
                <a:ea typeface="Calibri"/>
                <a:cs typeface="Traditional Arabic"/>
              </a:rPr>
              <a:t>قد يبدو للوهلة الأولى أن مصطلح "النظرية الأدبية"، جديد كل الجدة، مع أن المفكرين والمنِّظرين منذ أرسطو لم ينقطعوا عن التفكير فى هذا المصطلح، وقد بذلوا وسعهم لتحديده، وإن كانوا ينظرون إليه بوصفه "فلسفة" كعادتهم </a:t>
            </a:r>
            <a:r>
              <a:rPr lang="ar-EG" sz="4400" dirty="0" smtClean="0">
                <a:latin typeface="Simplified Arabic"/>
                <a:ea typeface="Calibri"/>
                <a:cs typeface="Traditional Arabic"/>
              </a:rPr>
              <a:t>في </a:t>
            </a:r>
            <a:r>
              <a:rPr lang="ar-EG" sz="4400" dirty="0">
                <a:latin typeface="Simplified Arabic"/>
                <a:ea typeface="Calibri"/>
                <a:cs typeface="Traditional Arabic"/>
              </a:rPr>
              <a:t>كل </a:t>
            </a:r>
            <a:r>
              <a:rPr lang="ar-EG" sz="4400" dirty="0" smtClean="0">
                <a:latin typeface="Simplified Arabic"/>
                <a:ea typeface="Calibri"/>
                <a:cs typeface="Traditional Arabic"/>
              </a:rPr>
              <a:t>شيء.</a:t>
            </a:r>
            <a:endParaRPr lang="en-US" sz="2400" dirty="0">
              <a:ea typeface="Calibri"/>
              <a:cs typeface="Arial"/>
            </a:endParaRPr>
          </a:p>
          <a:p>
            <a:endParaRPr lang="ar-EG" dirty="0"/>
          </a:p>
        </p:txBody>
      </p:sp>
    </p:spTree>
    <p:extLst>
      <p:ext uri="{BB962C8B-B14F-4D97-AF65-F5344CB8AC3E}">
        <p14:creationId xmlns:p14="http://schemas.microsoft.com/office/powerpoint/2010/main" val="1012182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ar-EG" b="1" dirty="0">
                <a:solidFill>
                  <a:prstClr val="black"/>
                </a:solidFill>
                <a:latin typeface="Times New Roman"/>
                <a:ea typeface="Times New Roman"/>
                <a:cs typeface="Simplified Arabic"/>
              </a:rPr>
              <a:t>تطور البحث </a:t>
            </a:r>
            <a:r>
              <a:rPr lang="ar-EG" b="1" dirty="0" smtClean="0">
                <a:solidFill>
                  <a:prstClr val="black"/>
                </a:solidFill>
                <a:latin typeface="Times New Roman"/>
                <a:ea typeface="Times New Roman"/>
                <a:cs typeface="Simplified Arabic"/>
              </a:rPr>
              <a:t>في </a:t>
            </a:r>
            <a:r>
              <a:rPr lang="ar-EG" b="1" dirty="0">
                <a:solidFill>
                  <a:prstClr val="black"/>
                </a:solidFill>
                <a:latin typeface="Times New Roman"/>
                <a:ea typeface="Times New Roman"/>
                <a:cs typeface="Simplified Arabic"/>
              </a:rPr>
              <a:t>قضايا نظرية الأدب </a:t>
            </a:r>
            <a:endParaRPr lang="ar-EG" dirty="0"/>
          </a:p>
        </p:txBody>
      </p:sp>
      <p:sp>
        <p:nvSpPr>
          <p:cNvPr id="3" name="Content Placeholder 2"/>
          <p:cNvSpPr>
            <a:spLocks noGrp="1"/>
          </p:cNvSpPr>
          <p:nvPr>
            <p:ph idx="1"/>
          </p:nvPr>
        </p:nvSpPr>
        <p:spPr/>
        <p:txBody>
          <a:bodyPr/>
          <a:lstStyle/>
          <a:p>
            <a:pPr indent="252095" algn="justLow">
              <a:lnSpc>
                <a:spcPct val="115000"/>
              </a:lnSpc>
              <a:spcBef>
                <a:spcPts val="600"/>
              </a:spcBef>
              <a:spcAft>
                <a:spcPts val="600"/>
              </a:spcAft>
            </a:pPr>
            <a:r>
              <a:rPr lang="ar-EG" dirty="0">
                <a:latin typeface="Simplified Arabic"/>
                <a:ea typeface="Calibri"/>
                <a:cs typeface="Traditional Arabic"/>
              </a:rPr>
              <a:t>إن النظرية الأدبية الحديثة </a:t>
            </a:r>
            <a:r>
              <a:rPr lang="ar-EG" dirty="0" smtClean="0">
                <a:latin typeface="Simplified Arabic"/>
                <a:ea typeface="Calibri"/>
                <a:cs typeface="Traditional Arabic"/>
              </a:rPr>
              <a:t>هي </a:t>
            </a:r>
            <a:r>
              <a:rPr lang="ar-EG" dirty="0">
                <a:latin typeface="Simplified Arabic"/>
                <a:ea typeface="Calibri"/>
                <a:cs typeface="Traditional Arabic"/>
              </a:rPr>
              <a:t>ذاتها النظرية الأدبية القديمة، ومسائلها </a:t>
            </a:r>
            <a:r>
              <a:rPr lang="ar-EG" dirty="0" smtClean="0">
                <a:latin typeface="Simplified Arabic"/>
                <a:ea typeface="Calibri"/>
                <a:cs typeface="Traditional Arabic"/>
              </a:rPr>
              <a:t>هي </a:t>
            </a:r>
            <a:r>
              <a:rPr lang="ar-EG" dirty="0">
                <a:latin typeface="Simplified Arabic"/>
                <a:ea typeface="Calibri"/>
                <a:cs typeface="Traditional Arabic"/>
              </a:rPr>
              <a:t>ذاتها المسائل </a:t>
            </a:r>
            <a:r>
              <a:rPr lang="ar-EG" dirty="0" smtClean="0">
                <a:latin typeface="Simplified Arabic"/>
                <a:ea typeface="Calibri"/>
                <a:cs typeface="Traditional Arabic"/>
              </a:rPr>
              <a:t>التي </a:t>
            </a:r>
            <a:r>
              <a:rPr lang="ar-EG" dirty="0">
                <a:latin typeface="Simplified Arabic"/>
                <a:ea typeface="Calibri"/>
                <a:cs typeface="Traditional Arabic"/>
              </a:rPr>
              <a:t>كانت تشغل بال القدماء. </a:t>
            </a:r>
            <a:r>
              <a:rPr lang="ar-EG" dirty="0" smtClean="0">
                <a:latin typeface="Simplified Arabic"/>
                <a:ea typeface="Calibri"/>
                <a:cs typeface="Traditional Arabic"/>
              </a:rPr>
              <a:t>وفي </a:t>
            </a:r>
            <a:r>
              <a:rPr lang="ar-EG" dirty="0">
                <a:latin typeface="Simplified Arabic"/>
                <a:ea typeface="Calibri"/>
                <a:cs typeface="Traditional Arabic"/>
              </a:rPr>
              <a:t>كثير من الأحايين ينطلق رواد النظرية الحديثة من إعادة طرح المسائل القديمة، سواء اختلفوا أو اتفقوا معها، فكأن النظرية الحديثة </a:t>
            </a:r>
            <a:r>
              <a:rPr lang="ar-EG" dirty="0" smtClean="0">
                <a:latin typeface="Simplified Arabic"/>
                <a:ea typeface="Calibri"/>
                <a:cs typeface="Traditional Arabic"/>
              </a:rPr>
              <a:t>هي </a:t>
            </a:r>
            <a:r>
              <a:rPr lang="ar-EG" dirty="0">
                <a:latin typeface="Simplified Arabic"/>
                <a:ea typeface="Calibri"/>
                <a:cs typeface="Traditional Arabic"/>
              </a:rPr>
              <a:t>تأسيس على التأسيس. فكأن هناك تراكمات أنظمة مفتعله لحقت بالأنظمة الأساسية من جراء العصور الوسطى، وكأن من واجب الفكر الحديث العودة إلى الأساس بإزالة التراكمات.</a:t>
            </a:r>
            <a:endParaRPr lang="en-US" sz="1600" dirty="0">
              <a:ea typeface="Calibri"/>
              <a:cs typeface="Arial"/>
            </a:endParaRPr>
          </a:p>
          <a:p>
            <a:endParaRPr lang="ar-EG" dirty="0"/>
          </a:p>
        </p:txBody>
      </p:sp>
      <p:sp>
        <p:nvSpPr>
          <p:cNvPr id="5" name="Date Placeholder 4"/>
          <p:cNvSpPr>
            <a:spLocks noGrp="1"/>
          </p:cNvSpPr>
          <p:nvPr>
            <p:ph type="dt" sz="half" idx="10"/>
          </p:nvPr>
        </p:nvSpPr>
        <p:spPr/>
        <p:txBody>
          <a:bodyPr/>
          <a:lstStyle/>
          <a:p>
            <a:r>
              <a:rPr lang="ar-EG" smtClean="0"/>
              <a:t>نظرية الأدب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4</a:t>
            </a:fld>
            <a:endParaRPr lang="ar-EG"/>
          </a:p>
        </p:txBody>
      </p:sp>
    </p:spTree>
    <p:extLst>
      <p:ext uri="{BB962C8B-B14F-4D97-AF65-F5344CB8AC3E}">
        <p14:creationId xmlns:p14="http://schemas.microsoft.com/office/powerpoint/2010/main" val="3657834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ar-EG" sz="4800" b="1" dirty="0">
                <a:solidFill>
                  <a:prstClr val="black"/>
                </a:solidFill>
                <a:ea typeface="Calibri"/>
                <a:cs typeface="Simplified Arabic"/>
              </a:rPr>
              <a:t>مفهوم النظرية الأدبية </a:t>
            </a:r>
            <a:endParaRPr lang="ar-EG" sz="8800" dirty="0"/>
          </a:p>
        </p:txBody>
      </p:sp>
      <p:sp>
        <p:nvSpPr>
          <p:cNvPr id="18" name="Date Placeholder 17"/>
          <p:cNvSpPr>
            <a:spLocks noGrp="1"/>
          </p:cNvSpPr>
          <p:nvPr>
            <p:ph type="dt" sz="half" idx="10"/>
          </p:nvPr>
        </p:nvSpPr>
        <p:spPr/>
        <p:txBody>
          <a:bodyPr/>
          <a:lstStyle/>
          <a:p>
            <a:r>
              <a:rPr lang="ar-EG" smtClean="0"/>
              <a:t>نظرية الأدب </a:t>
            </a:r>
            <a:endParaRPr lang="ar-EG"/>
          </a:p>
        </p:txBody>
      </p:sp>
      <p:sp>
        <p:nvSpPr>
          <p:cNvPr id="19" name="Footer Placeholder 18"/>
          <p:cNvSpPr>
            <a:spLocks noGrp="1"/>
          </p:cNvSpPr>
          <p:nvPr>
            <p:ph type="ftr" sz="quarter" idx="11"/>
          </p:nvPr>
        </p:nvSpPr>
        <p:spPr/>
        <p:txBody>
          <a:bodyPr/>
          <a:lstStyle/>
          <a:p>
            <a:r>
              <a:rPr lang="ar-EG" smtClean="0"/>
              <a:t>د.محمد عبد الله محمد</a:t>
            </a:r>
            <a:endParaRPr lang="ar-EG"/>
          </a:p>
        </p:txBody>
      </p:sp>
      <p:sp>
        <p:nvSpPr>
          <p:cNvPr id="20" name="Slide Number Placeholder 19"/>
          <p:cNvSpPr>
            <a:spLocks noGrp="1"/>
          </p:cNvSpPr>
          <p:nvPr>
            <p:ph type="sldNum" sz="quarter" idx="12"/>
          </p:nvPr>
        </p:nvSpPr>
        <p:spPr/>
        <p:txBody>
          <a:bodyPr/>
          <a:lstStyle/>
          <a:p>
            <a:fld id="{3DE6AA7B-24E2-4A40-8B98-A8CF70C7526F}" type="slidenum">
              <a:rPr lang="ar-EG" smtClean="0"/>
              <a:t>5</a:t>
            </a:fld>
            <a:endParaRPr lang="ar-EG"/>
          </a:p>
        </p:txBody>
      </p:sp>
      <p:sp>
        <p:nvSpPr>
          <p:cNvPr id="3" name="Content Placeholder 2"/>
          <p:cNvSpPr>
            <a:spLocks noGrp="1"/>
          </p:cNvSpPr>
          <p:nvPr>
            <p:ph idx="1"/>
          </p:nvPr>
        </p:nvSpPr>
        <p:spPr/>
        <p:txBody>
          <a:bodyPr>
            <a:noAutofit/>
          </a:bodyPr>
          <a:lstStyle/>
          <a:p>
            <a:pPr algn="justLow"/>
            <a:r>
              <a:rPr lang="ar-EG" sz="4800" dirty="0">
                <a:latin typeface="Simplified Arabic"/>
                <a:ea typeface="Calibri"/>
                <a:cs typeface="Traditional Arabic"/>
              </a:rPr>
              <a:t>النظرية الأدبية </a:t>
            </a:r>
            <a:r>
              <a:rPr lang="ar-EG" sz="4800" dirty="0" smtClean="0">
                <a:latin typeface="Simplified Arabic"/>
                <a:ea typeface="Calibri"/>
                <a:cs typeface="Traditional Arabic"/>
              </a:rPr>
              <a:t>هي </a:t>
            </a:r>
            <a:r>
              <a:rPr lang="ar-EG" sz="4800" dirty="0">
                <a:latin typeface="Simplified Arabic"/>
                <a:ea typeface="Calibri"/>
                <a:cs typeface="Traditional Arabic"/>
              </a:rPr>
              <a:t>تلك </a:t>
            </a:r>
            <a:r>
              <a:rPr lang="ar-EG" sz="4800" dirty="0" smtClean="0">
                <a:latin typeface="Simplified Arabic"/>
                <a:ea typeface="Calibri"/>
                <a:cs typeface="Traditional Arabic"/>
              </a:rPr>
              <a:t>التي </a:t>
            </a:r>
            <a:r>
              <a:rPr lang="ar-EG" sz="4800" dirty="0">
                <a:latin typeface="Simplified Arabic"/>
                <a:ea typeface="Calibri"/>
                <a:cs typeface="Traditional Arabic"/>
              </a:rPr>
              <a:t>تقوم بتفسير الأدب والنقد </a:t>
            </a:r>
            <a:r>
              <a:rPr lang="ar-EG" sz="4800" dirty="0" smtClean="0">
                <a:latin typeface="Simplified Arabic"/>
                <a:ea typeface="Calibri"/>
                <a:cs typeface="Traditional Arabic"/>
              </a:rPr>
              <a:t>الأدبي. </a:t>
            </a:r>
            <a:r>
              <a:rPr lang="ar-EG" sz="4800" dirty="0">
                <a:latin typeface="Simplified Arabic"/>
                <a:ea typeface="Calibri"/>
                <a:cs typeface="Traditional Arabic"/>
              </a:rPr>
              <a:t>يبدأ تاريخها من لدن الشعرية الكلاسيكية الإغريقية والبلاغة، وقد تضمنت منذ نهايات القرن الثامن عشر الاستاطيقا (نظرية الجمال) وتفسير النصوص القديمة.</a:t>
            </a:r>
            <a:endParaRPr lang="ar-EG" sz="7200" dirty="0">
              <a:solidFill>
                <a:srgbClr val="7030A0"/>
              </a:solidFill>
            </a:endParaRPr>
          </a:p>
        </p:txBody>
      </p:sp>
    </p:spTree>
    <p:extLst>
      <p:ext uri="{BB962C8B-B14F-4D97-AF65-F5344CB8AC3E}">
        <p14:creationId xmlns:p14="http://schemas.microsoft.com/office/powerpoint/2010/main" val="2135772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EG" sz="4800" b="1" dirty="0">
                <a:solidFill>
                  <a:prstClr val="black"/>
                </a:solidFill>
                <a:ea typeface="Calibri"/>
                <a:cs typeface="Simplified Arabic"/>
              </a:rPr>
              <a:t>مفهوم النظرية الأدبية </a:t>
            </a:r>
            <a:endParaRPr lang="ar-EG" dirty="0"/>
          </a:p>
        </p:txBody>
      </p:sp>
      <p:sp>
        <p:nvSpPr>
          <p:cNvPr id="3" name="Content Placeholder 2"/>
          <p:cNvSpPr>
            <a:spLocks noGrp="1"/>
          </p:cNvSpPr>
          <p:nvPr>
            <p:ph idx="1"/>
          </p:nvPr>
        </p:nvSpPr>
        <p:spPr/>
        <p:txBody>
          <a:bodyPr>
            <a:normAutofit fontScale="85000" lnSpcReduction="10000"/>
          </a:bodyPr>
          <a:lstStyle/>
          <a:p>
            <a:pPr indent="252095" algn="justLow">
              <a:lnSpc>
                <a:spcPct val="115000"/>
              </a:lnSpc>
              <a:spcBef>
                <a:spcPts val="600"/>
              </a:spcBef>
              <a:spcAft>
                <a:spcPts val="600"/>
              </a:spcAft>
            </a:pPr>
            <a:r>
              <a:rPr lang="ar-EG" sz="4200" dirty="0">
                <a:latin typeface="Simplified Arabic"/>
                <a:ea typeface="Calibri"/>
                <a:cs typeface="Traditional Arabic"/>
              </a:rPr>
              <a:t>وعلى هذا تكون "النظرية الأدبية" </a:t>
            </a:r>
            <a:r>
              <a:rPr lang="ar-EG" sz="4200" dirty="0" smtClean="0">
                <a:latin typeface="Simplified Arabic"/>
                <a:ea typeface="Calibri"/>
                <a:cs typeface="Traditional Arabic"/>
              </a:rPr>
              <a:t>هي </a:t>
            </a:r>
            <a:r>
              <a:rPr lang="ar-EG" sz="4200" dirty="0">
                <a:latin typeface="Simplified Arabic"/>
                <a:ea typeface="Calibri"/>
                <a:cs typeface="Traditional Arabic"/>
              </a:rPr>
              <a:t>تلك المحاولة </a:t>
            </a:r>
            <a:r>
              <a:rPr lang="ar-EG" sz="4200" dirty="0" smtClean="0">
                <a:latin typeface="Simplified Arabic"/>
                <a:ea typeface="Calibri"/>
                <a:cs typeface="Traditional Arabic"/>
              </a:rPr>
              <a:t>التي تبذل </a:t>
            </a:r>
            <a:r>
              <a:rPr lang="ar-EG" sz="4200" dirty="0">
                <a:latin typeface="Simplified Arabic"/>
                <a:ea typeface="Calibri"/>
                <a:cs typeface="Traditional Arabic"/>
              </a:rPr>
              <a:t>من أجل رصد هذه السلعة: من ينتجها ومن يستهلكها، وطريقة إنتاجها، وحاجة السوق إليها، وطبيعة السوق الأدبية وقوانينها..إلخ.</a:t>
            </a:r>
            <a:endParaRPr lang="en-US" sz="2100" dirty="0">
              <a:ea typeface="Calibri"/>
              <a:cs typeface="Arial"/>
            </a:endParaRPr>
          </a:p>
          <a:p>
            <a:pPr indent="252095" algn="justLow">
              <a:lnSpc>
                <a:spcPct val="115000"/>
              </a:lnSpc>
              <a:spcBef>
                <a:spcPts val="600"/>
              </a:spcBef>
              <a:spcAft>
                <a:spcPts val="600"/>
              </a:spcAft>
            </a:pPr>
            <a:r>
              <a:rPr lang="ar-EG" sz="4200" dirty="0">
                <a:latin typeface="Simplified Arabic"/>
                <a:ea typeface="Calibri"/>
                <a:cs typeface="Traditional Arabic"/>
              </a:rPr>
              <a:t>وبما أننا سمينا هذه السلعة "</a:t>
            </a:r>
            <a:r>
              <a:rPr lang="ar-EG" sz="4200" dirty="0" smtClean="0">
                <a:latin typeface="Simplified Arabic"/>
                <a:ea typeface="Calibri"/>
                <a:cs typeface="Traditional Arabic"/>
              </a:rPr>
              <a:t>أدبًا</a:t>
            </a:r>
            <a:r>
              <a:rPr lang="ar-EG" sz="4200" dirty="0">
                <a:latin typeface="Simplified Arabic"/>
                <a:ea typeface="Calibri"/>
                <a:cs typeface="Traditional Arabic"/>
              </a:rPr>
              <a:t>" فإن الأديب هو منتجها، و"القارى</a:t>
            </a:r>
            <a:r>
              <a:rPr lang="ar-EG" sz="4200" b="1" baseline="30000" dirty="0">
                <a:latin typeface="Simplified Arabic"/>
                <a:ea typeface="Calibri"/>
                <a:cs typeface="Traditional Arabic"/>
              </a:rPr>
              <a:t>ء</a:t>
            </a:r>
            <a:r>
              <a:rPr lang="ar-EG" sz="4200" dirty="0">
                <a:latin typeface="Simplified Arabic"/>
                <a:ea typeface="Calibri"/>
                <a:cs typeface="Traditional Arabic"/>
              </a:rPr>
              <a:t>" هو مستهلكها، ومادة إنتاجها </a:t>
            </a:r>
            <a:r>
              <a:rPr lang="ar-EG" sz="4200" dirty="0" smtClean="0">
                <a:latin typeface="Simplified Arabic"/>
                <a:ea typeface="Calibri"/>
                <a:cs typeface="Traditional Arabic"/>
              </a:rPr>
              <a:t>هي </a:t>
            </a:r>
            <a:r>
              <a:rPr lang="ar-EG" sz="4200" dirty="0">
                <a:latin typeface="Simplified Arabic"/>
                <a:ea typeface="Calibri"/>
                <a:cs typeface="Traditional Arabic"/>
              </a:rPr>
              <a:t>اللغة ذات الميزات الخاصة </a:t>
            </a:r>
            <a:r>
              <a:rPr lang="ar-EG" sz="4200" dirty="0" smtClean="0">
                <a:latin typeface="Simplified Arabic"/>
                <a:ea typeface="Calibri"/>
                <a:cs typeface="Traditional Arabic"/>
              </a:rPr>
              <a:t>التي </a:t>
            </a:r>
            <a:r>
              <a:rPr lang="ar-EG" sz="4200" dirty="0">
                <a:latin typeface="Simplified Arabic"/>
                <a:ea typeface="Calibri"/>
                <a:cs typeface="Traditional Arabic"/>
              </a:rPr>
              <a:t>لا يقوم غيرها بمهمتها، وطريقة إنتاجها </a:t>
            </a:r>
            <a:r>
              <a:rPr lang="ar-EG" sz="4200" dirty="0" smtClean="0">
                <a:latin typeface="Simplified Arabic"/>
                <a:ea typeface="Calibri"/>
                <a:cs typeface="Traditional Arabic"/>
              </a:rPr>
              <a:t>هي </a:t>
            </a:r>
            <a:r>
              <a:rPr lang="ar-EG" sz="4200" dirty="0">
                <a:latin typeface="Simplified Arabic"/>
                <a:ea typeface="Calibri"/>
                <a:cs typeface="Traditional Arabic"/>
              </a:rPr>
              <a:t>"الأسلوب"..إلخ</a:t>
            </a:r>
            <a:r>
              <a:rPr lang="ar-EG" sz="4200" dirty="0">
                <a:ea typeface="Calibri"/>
                <a:cs typeface="Simplified Arabic"/>
              </a:rPr>
              <a:t> </a:t>
            </a:r>
            <a:r>
              <a:rPr lang="ar-EG" sz="4200" dirty="0">
                <a:latin typeface="Simplified Arabic"/>
                <a:ea typeface="Calibri"/>
                <a:cs typeface="Traditional Arabic"/>
              </a:rPr>
              <a:t>.</a:t>
            </a:r>
            <a:endParaRPr lang="en-US" sz="2100" dirty="0">
              <a:ea typeface="Calibri"/>
              <a:cs typeface="Arial"/>
            </a:endParaRPr>
          </a:p>
          <a:p>
            <a:endParaRPr lang="ar-EG" dirty="0"/>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6</a:t>
            </a:fld>
            <a:endParaRPr lang="ar-EG"/>
          </a:p>
        </p:txBody>
      </p:sp>
    </p:spTree>
    <p:extLst>
      <p:ext uri="{BB962C8B-B14F-4D97-AF65-F5344CB8AC3E}">
        <p14:creationId xmlns:p14="http://schemas.microsoft.com/office/powerpoint/2010/main" val="159625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EG" sz="4800" b="1" dirty="0">
                <a:latin typeface="Simplified Arabic"/>
                <a:ea typeface="Calibri"/>
                <a:cs typeface="Traditional Arabic"/>
              </a:rPr>
              <a:t>أوجه الخلاف بين المدارس الأدبية </a:t>
            </a:r>
            <a:endParaRPr lang="ar-EG" dirty="0"/>
          </a:p>
        </p:txBody>
      </p:sp>
      <p:sp>
        <p:nvSpPr>
          <p:cNvPr id="3" name="Content Placeholder 2"/>
          <p:cNvSpPr>
            <a:spLocks noGrp="1"/>
          </p:cNvSpPr>
          <p:nvPr>
            <p:ph idx="1"/>
          </p:nvPr>
        </p:nvSpPr>
        <p:spPr/>
        <p:txBody>
          <a:bodyPr>
            <a:normAutofit/>
          </a:bodyPr>
          <a:lstStyle/>
          <a:p>
            <a:pPr indent="252095" algn="justLow">
              <a:lnSpc>
                <a:spcPct val="115000"/>
              </a:lnSpc>
              <a:spcBef>
                <a:spcPts val="600"/>
              </a:spcBef>
              <a:spcAft>
                <a:spcPts val="600"/>
              </a:spcAft>
            </a:pPr>
            <a:r>
              <a:rPr lang="ar-EG" sz="3600" dirty="0">
                <a:latin typeface="Simplified Arabic"/>
                <a:ea typeface="Calibri"/>
                <a:cs typeface="Traditional Arabic"/>
              </a:rPr>
              <a:t>تشتمل مبادى</a:t>
            </a:r>
            <a:r>
              <a:rPr lang="ar-EG" sz="3600" b="1" baseline="30000" dirty="0">
                <a:latin typeface="Simplified Arabic"/>
                <a:ea typeface="Calibri"/>
                <a:cs typeface="Traditional Arabic"/>
              </a:rPr>
              <a:t>ء</a:t>
            </a:r>
            <a:r>
              <a:rPr lang="ar-EG" sz="3600" dirty="0">
                <a:latin typeface="Simplified Arabic"/>
                <a:ea typeface="Calibri"/>
                <a:cs typeface="Traditional Arabic"/>
              </a:rPr>
              <a:t> مدرسة النقد الجديد على بعد </a:t>
            </a:r>
            <a:r>
              <a:rPr lang="ar-EG" sz="3600" dirty="0" smtClean="0">
                <a:latin typeface="Simplified Arabic"/>
                <a:ea typeface="Calibri"/>
                <a:cs typeface="Traditional Arabic"/>
              </a:rPr>
              <a:t>أخلاقي ضمني، أحيانًا ديني </a:t>
            </a:r>
            <a:r>
              <a:rPr lang="ar-EG" sz="3600" dirty="0">
                <a:latin typeface="Simplified Arabic"/>
                <a:ea typeface="Calibri"/>
                <a:cs typeface="Traditional Arabic"/>
              </a:rPr>
              <a:t>كذلك؛ فالناقد الجديد </a:t>
            </a:r>
            <a:r>
              <a:rPr lang="ar-EG" sz="3600" dirty="0" smtClean="0">
                <a:latin typeface="Simplified Arabic"/>
                <a:ea typeface="Calibri"/>
                <a:cs typeface="Traditional Arabic"/>
              </a:rPr>
              <a:t>في </a:t>
            </a:r>
            <a:r>
              <a:rPr lang="ar-EG" sz="3600" dirty="0">
                <a:latin typeface="Simplified Arabic"/>
                <a:ea typeface="Calibri"/>
                <a:cs typeface="Traditional Arabic"/>
              </a:rPr>
              <a:t>استطاعته أن يقرأ قصيدة </a:t>
            </a:r>
            <a:r>
              <a:rPr lang="ar-EG" sz="3600" dirty="0" smtClean="0">
                <a:latin typeface="Simplified Arabic"/>
                <a:ea typeface="Calibri"/>
                <a:cs typeface="Traditional Arabic"/>
              </a:rPr>
              <a:t>  لتي </a:t>
            </a:r>
            <a:r>
              <a:rPr lang="ar-EG" sz="3600" dirty="0">
                <a:latin typeface="Simplified Arabic"/>
                <a:ea typeface="Calibri"/>
                <a:cs typeface="Traditional Arabic"/>
              </a:rPr>
              <a:t>. إس . إليوت أو جيرار </a:t>
            </a:r>
            <a:r>
              <a:rPr lang="ar-EG" sz="3600" dirty="0" smtClean="0">
                <a:latin typeface="Simplified Arabic"/>
                <a:ea typeface="Calibri"/>
                <a:cs typeface="Traditional Arabic"/>
              </a:rPr>
              <a:t>مانلي </a:t>
            </a:r>
            <a:r>
              <a:rPr lang="ar-EG" sz="3600" dirty="0">
                <a:latin typeface="Simplified Arabic"/>
                <a:ea typeface="Calibri"/>
                <a:cs typeface="Traditional Arabic"/>
              </a:rPr>
              <a:t>هوكنز من خلال ما </a:t>
            </a:r>
            <a:r>
              <a:rPr lang="ar-EG" sz="3600" dirty="0" smtClean="0">
                <a:latin typeface="Simplified Arabic"/>
                <a:ea typeface="Calibri"/>
                <a:cs typeface="Traditional Arabic"/>
              </a:rPr>
              <a:t>توحي  </a:t>
            </a:r>
            <a:r>
              <a:rPr lang="ar-EG" sz="3600" dirty="0">
                <a:latin typeface="Simplified Arabic"/>
                <a:ea typeface="Calibri"/>
                <a:cs typeface="Traditional Arabic"/>
              </a:rPr>
              <a:t>به هذه القصيدة من درجات العفة والحياء </a:t>
            </a:r>
            <a:r>
              <a:rPr lang="ar-EG" sz="3600" dirty="0" smtClean="0">
                <a:latin typeface="Simplified Arabic"/>
                <a:ea typeface="Calibri"/>
                <a:cs typeface="Traditional Arabic"/>
              </a:rPr>
              <a:t>التي </a:t>
            </a:r>
            <a:r>
              <a:rPr lang="ar-EG" sz="3600" dirty="0">
                <a:latin typeface="Simplified Arabic"/>
                <a:ea typeface="Calibri"/>
                <a:cs typeface="Traditional Arabic"/>
              </a:rPr>
              <a:t>يشف بها التعبير عن تناقضات العالم الحديث. </a:t>
            </a:r>
            <a:r>
              <a:rPr lang="ar-EG" sz="3600" dirty="0" smtClean="0">
                <a:latin typeface="Simplified Arabic"/>
                <a:ea typeface="Calibri"/>
                <a:cs typeface="Traditional Arabic"/>
              </a:rPr>
              <a:t>وفي </a:t>
            </a:r>
            <a:r>
              <a:rPr lang="ar-EG" sz="3600" dirty="0">
                <a:latin typeface="Simplified Arabic"/>
                <a:ea typeface="Calibri"/>
                <a:cs typeface="Traditional Arabic"/>
              </a:rPr>
              <a:t>أثناء ذلك، فإن </a:t>
            </a:r>
            <a:r>
              <a:rPr lang="ar-EG" sz="3600" dirty="0" smtClean="0">
                <a:latin typeface="Simplified Arabic"/>
                <a:ea typeface="Calibri"/>
                <a:cs typeface="Traditional Arabic"/>
              </a:rPr>
              <a:t>ناقدًا ماركسيًا في </a:t>
            </a:r>
            <a:r>
              <a:rPr lang="ar-EG" sz="3600" dirty="0">
                <a:latin typeface="Simplified Arabic"/>
                <a:ea typeface="Calibri"/>
                <a:cs typeface="Traditional Arabic"/>
              </a:rPr>
              <a:t>مقدوره أن </a:t>
            </a:r>
            <a:r>
              <a:rPr lang="ar-EG" sz="3600" dirty="0" smtClean="0">
                <a:latin typeface="Simplified Arabic"/>
                <a:ea typeface="Calibri"/>
                <a:cs typeface="Traditional Arabic"/>
              </a:rPr>
              <a:t>يستجلي أحكامًا </a:t>
            </a:r>
            <a:r>
              <a:rPr lang="ar-EG" sz="3600" dirty="0">
                <a:latin typeface="Simplified Arabic"/>
                <a:ea typeface="Calibri"/>
                <a:cs typeface="Traditional Arabic"/>
              </a:rPr>
              <a:t>أيديولوجية أكثر من الأحكام النقدية </a:t>
            </a:r>
            <a:r>
              <a:rPr lang="ar-EG" sz="3600" dirty="0" smtClean="0">
                <a:latin typeface="Simplified Arabic"/>
                <a:ea typeface="Calibri"/>
                <a:cs typeface="Traditional Arabic"/>
              </a:rPr>
              <a:t>ذاتها.</a:t>
            </a:r>
            <a:endParaRPr lang="ar-EG" sz="3600" dirty="0"/>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7</a:t>
            </a:fld>
            <a:endParaRPr lang="ar-EG"/>
          </a:p>
        </p:txBody>
      </p:sp>
    </p:spTree>
    <p:extLst>
      <p:ext uri="{BB962C8B-B14F-4D97-AF65-F5344CB8AC3E}">
        <p14:creationId xmlns:p14="http://schemas.microsoft.com/office/powerpoint/2010/main" val="564747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EG" sz="4800" b="1" dirty="0">
                <a:solidFill>
                  <a:prstClr val="black"/>
                </a:solidFill>
                <a:latin typeface="Simplified Arabic"/>
                <a:ea typeface="Calibri"/>
                <a:cs typeface="Traditional Arabic"/>
              </a:rPr>
              <a:t>أوجه الخلاف بين المدارس الأدبية </a:t>
            </a:r>
            <a:endParaRPr lang="ar-EG" dirty="0"/>
          </a:p>
        </p:txBody>
      </p:sp>
      <p:sp>
        <p:nvSpPr>
          <p:cNvPr id="3" name="Content Placeholder 2"/>
          <p:cNvSpPr>
            <a:spLocks noGrp="1"/>
          </p:cNvSpPr>
          <p:nvPr>
            <p:ph idx="1"/>
          </p:nvPr>
        </p:nvSpPr>
        <p:spPr/>
        <p:txBody>
          <a:bodyPr>
            <a:noAutofit/>
          </a:bodyPr>
          <a:lstStyle/>
          <a:p>
            <a:pPr lvl="0" indent="252095" algn="justLow">
              <a:lnSpc>
                <a:spcPct val="115000"/>
              </a:lnSpc>
              <a:spcBef>
                <a:spcPts val="600"/>
              </a:spcBef>
              <a:spcAft>
                <a:spcPts val="600"/>
              </a:spcAft>
            </a:pPr>
            <a:r>
              <a:rPr lang="ar-EG" dirty="0">
                <a:solidFill>
                  <a:prstClr val="black"/>
                </a:solidFill>
                <a:latin typeface="Simplified Arabic"/>
                <a:ea typeface="Calibri"/>
                <a:cs typeface="Traditional Arabic"/>
              </a:rPr>
              <a:t>فالناقد </a:t>
            </a:r>
            <a:r>
              <a:rPr lang="ar-EG" dirty="0" smtClean="0">
                <a:solidFill>
                  <a:prstClr val="black"/>
                </a:solidFill>
                <a:latin typeface="Simplified Arabic"/>
                <a:ea typeface="Calibri"/>
                <a:cs typeface="Traditional Arabic"/>
              </a:rPr>
              <a:t>الماركسي </a:t>
            </a:r>
            <a:r>
              <a:rPr lang="ar-EG" dirty="0">
                <a:solidFill>
                  <a:prstClr val="black"/>
                </a:solidFill>
                <a:latin typeface="Simplified Arabic"/>
                <a:ea typeface="Calibri"/>
                <a:cs typeface="Traditional Arabic"/>
              </a:rPr>
              <a:t>من شأنه أن يلفت الأنظار إلى أن مدرسة "النقد الجديد" لم تحتفظ بمسافة كافية من المواقف الدينية؛ رغبة فى فهم القصيدة وإدراك مقاصدها ومراميها. أما الناقد </a:t>
            </a:r>
            <a:r>
              <a:rPr lang="ar-EG" dirty="0" smtClean="0">
                <a:solidFill>
                  <a:prstClr val="black"/>
                </a:solidFill>
                <a:latin typeface="Simplified Arabic"/>
                <a:ea typeface="Calibri"/>
                <a:cs typeface="Traditional Arabic"/>
              </a:rPr>
              <a:t>الذي ينتمي </a:t>
            </a:r>
            <a:r>
              <a:rPr lang="ar-EG" dirty="0">
                <a:solidFill>
                  <a:prstClr val="black"/>
                </a:solidFill>
                <a:latin typeface="Simplified Arabic"/>
                <a:ea typeface="Calibri"/>
                <a:cs typeface="Traditional Arabic"/>
              </a:rPr>
              <a:t>إلى مرحلة ما بعد البنيوية، </a:t>
            </a:r>
            <a:r>
              <a:rPr lang="ar-EG" dirty="0" smtClean="0">
                <a:solidFill>
                  <a:prstClr val="black"/>
                </a:solidFill>
                <a:latin typeface="Simplified Arabic"/>
                <a:ea typeface="Calibri"/>
                <a:cs typeface="Traditional Arabic"/>
              </a:rPr>
              <a:t>ففي </a:t>
            </a:r>
            <a:r>
              <a:rPr lang="ar-EG" dirty="0">
                <a:solidFill>
                  <a:prstClr val="black"/>
                </a:solidFill>
                <a:latin typeface="Simplified Arabic"/>
                <a:ea typeface="Calibri"/>
                <a:cs typeface="Traditional Arabic"/>
              </a:rPr>
              <a:t>وسعه أن يتجنب الموضوع ببساطة من خلال فهم المعنى </a:t>
            </a:r>
            <a:r>
              <a:rPr lang="ar-EG" dirty="0" smtClean="0">
                <a:solidFill>
                  <a:prstClr val="black"/>
                </a:solidFill>
                <a:latin typeface="Simplified Arabic"/>
                <a:ea typeface="Calibri"/>
                <a:cs typeface="Traditional Arabic"/>
              </a:rPr>
              <a:t>الديني </a:t>
            </a:r>
            <a:r>
              <a:rPr lang="ar-EG" dirty="0">
                <a:solidFill>
                  <a:prstClr val="black"/>
                </a:solidFill>
                <a:latin typeface="Simplified Arabic"/>
                <a:ea typeface="Calibri"/>
                <a:cs typeface="Traditional Arabic"/>
              </a:rPr>
              <a:t>لقصيدة ما بوصفه </a:t>
            </a:r>
            <a:r>
              <a:rPr lang="ar-EG" dirty="0" smtClean="0">
                <a:solidFill>
                  <a:prstClr val="black"/>
                </a:solidFill>
                <a:latin typeface="Simplified Arabic"/>
                <a:ea typeface="Calibri"/>
                <a:cs typeface="Traditional Arabic"/>
              </a:rPr>
              <a:t>رمزًا </a:t>
            </a:r>
            <a:r>
              <a:rPr lang="ar-EG" dirty="0">
                <a:solidFill>
                  <a:prstClr val="black"/>
                </a:solidFill>
                <a:latin typeface="Simplified Arabic"/>
                <a:ea typeface="Calibri"/>
                <a:cs typeface="Traditional Arabic"/>
              </a:rPr>
              <a:t>لمعانٍ شتى.</a:t>
            </a:r>
            <a:endParaRPr lang="en-US" sz="1600" dirty="0">
              <a:solidFill>
                <a:prstClr val="black"/>
              </a:solidFill>
              <a:ea typeface="Calibri"/>
              <a:cs typeface="Arial"/>
            </a:endParaRPr>
          </a:p>
          <a:p>
            <a:pPr indent="268605" algn="justLow">
              <a:lnSpc>
                <a:spcPct val="115000"/>
              </a:lnSpc>
              <a:spcBef>
                <a:spcPts val="600"/>
              </a:spcBef>
              <a:spcAft>
                <a:spcPts val="600"/>
              </a:spcAft>
            </a:pPr>
            <a:r>
              <a:rPr lang="ar-EG" sz="3600" dirty="0" smtClean="0">
                <a:latin typeface="Simplified Arabic"/>
                <a:ea typeface="Calibri"/>
                <a:cs typeface="Traditional Arabic"/>
              </a:rPr>
              <a:t>على </a:t>
            </a:r>
            <a:r>
              <a:rPr lang="ar-EG" sz="3600" dirty="0">
                <a:latin typeface="Simplified Arabic"/>
                <a:ea typeface="Calibri"/>
                <a:cs typeface="Traditional Arabic"/>
              </a:rPr>
              <a:t>أن التمييز </a:t>
            </a:r>
            <a:r>
              <a:rPr lang="ar-EG" sz="3600" dirty="0" smtClean="0">
                <a:latin typeface="Simplified Arabic"/>
                <a:ea typeface="Calibri"/>
                <a:cs typeface="Traditional Arabic"/>
              </a:rPr>
              <a:t>الجوهري </a:t>
            </a:r>
            <a:r>
              <a:rPr lang="ar-EG" sz="3600" dirty="0">
                <a:latin typeface="Simplified Arabic"/>
                <a:ea typeface="Calibri"/>
                <a:cs typeface="Traditional Arabic"/>
              </a:rPr>
              <a:t>بين هذه النظريات يكمن فى القصيدة أو الوزن الذى نمنحه لآراء المؤلفين أنفسهم، وما نخلعه على أفكارهم من قيمة. </a:t>
            </a:r>
            <a:endParaRPr lang="ar-EG" sz="3600" dirty="0"/>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8</a:t>
            </a:fld>
            <a:endParaRPr lang="ar-EG"/>
          </a:p>
        </p:txBody>
      </p:sp>
    </p:spTree>
    <p:extLst>
      <p:ext uri="{BB962C8B-B14F-4D97-AF65-F5344CB8AC3E}">
        <p14:creationId xmlns:p14="http://schemas.microsoft.com/office/powerpoint/2010/main" val="360865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ar-EG" dirty="0" smtClean="0"/>
              <a:t>التدريبات</a:t>
            </a:r>
            <a:endParaRPr lang="ar-EG" dirty="0"/>
          </a:p>
        </p:txBody>
      </p:sp>
      <p:sp>
        <p:nvSpPr>
          <p:cNvPr id="4" name="Date Placeholder 3"/>
          <p:cNvSpPr>
            <a:spLocks noGrp="1"/>
          </p:cNvSpPr>
          <p:nvPr>
            <p:ph type="dt" sz="half" idx="10"/>
          </p:nvPr>
        </p:nvSpPr>
        <p:spPr/>
        <p:txBody>
          <a:bodyPr/>
          <a:lstStyle/>
          <a:p>
            <a:r>
              <a:rPr lang="ar-EG" smtClean="0"/>
              <a:t>نظرية الأدب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9</a:t>
            </a:fld>
            <a:endParaRPr lang="ar-EG"/>
          </a:p>
        </p:txBody>
      </p:sp>
      <p:sp>
        <p:nvSpPr>
          <p:cNvPr id="3" name="Content Placeholder 2"/>
          <p:cNvSpPr>
            <a:spLocks noGrp="1"/>
          </p:cNvSpPr>
          <p:nvPr>
            <p:ph idx="1"/>
          </p:nvPr>
        </p:nvSpPr>
        <p:spPr/>
        <p:txBody>
          <a:bodyPr>
            <a:normAutofit fontScale="92500" lnSpcReduction="20000"/>
          </a:bodyPr>
          <a:lstStyle/>
          <a:p>
            <a:pPr indent="252095">
              <a:lnSpc>
                <a:spcPct val="115000"/>
              </a:lnSpc>
              <a:spcBef>
                <a:spcPts val="600"/>
              </a:spcBef>
              <a:spcAft>
                <a:spcPts val="600"/>
              </a:spcAft>
            </a:pPr>
            <a:r>
              <a:rPr lang="ar-EG" sz="4400" b="1" dirty="0">
                <a:ea typeface="Calibri"/>
                <a:cs typeface="Simplified Arabic"/>
              </a:rPr>
              <a:t>س1:أكمل العبارات الآتية:</a:t>
            </a:r>
            <a:endParaRPr lang="en-US" sz="2400" dirty="0">
              <a:ea typeface="Calibri"/>
              <a:cs typeface="Arial"/>
            </a:endParaRPr>
          </a:p>
          <a:p>
            <a:pPr indent="252095" algn="justLow">
              <a:lnSpc>
                <a:spcPct val="115000"/>
              </a:lnSpc>
              <a:spcBef>
                <a:spcPts val="600"/>
              </a:spcBef>
              <a:spcAft>
                <a:spcPts val="600"/>
              </a:spcAft>
            </a:pPr>
            <a:r>
              <a:rPr lang="ar-EG" dirty="0" smtClean="0">
                <a:ea typeface="Calibri"/>
                <a:cs typeface="Simplified Arabic"/>
              </a:rPr>
              <a:t>1- تُعد .... هي </a:t>
            </a:r>
            <a:r>
              <a:rPr lang="ar-EG" dirty="0">
                <a:ea typeface="Calibri"/>
                <a:cs typeface="Simplified Arabic"/>
              </a:rPr>
              <a:t>تلك المحاولة </a:t>
            </a:r>
            <a:r>
              <a:rPr lang="ar-EG" dirty="0" smtClean="0">
                <a:ea typeface="Calibri"/>
                <a:cs typeface="Simplified Arabic"/>
              </a:rPr>
              <a:t>التي </a:t>
            </a:r>
            <a:r>
              <a:rPr lang="ar-EG" dirty="0">
                <a:ea typeface="Calibri"/>
                <a:cs typeface="Simplified Arabic"/>
              </a:rPr>
              <a:t>تبذل من أجل رصد هذه السلعة"لأدب": من ينتجها ومن يستهلكها، وطريقة إنتاجها، وحاجة السوق إليها، وطبيعة السوق الأدبية وقوانينها.</a:t>
            </a:r>
            <a:endParaRPr lang="en-US" sz="2400" dirty="0">
              <a:ea typeface="Calibri"/>
              <a:cs typeface="Arial"/>
            </a:endParaRPr>
          </a:p>
          <a:p>
            <a:pPr indent="252095" algn="justLow">
              <a:lnSpc>
                <a:spcPct val="115000"/>
              </a:lnSpc>
              <a:spcBef>
                <a:spcPts val="600"/>
              </a:spcBef>
              <a:spcAft>
                <a:spcPts val="600"/>
              </a:spcAft>
            </a:pPr>
            <a:r>
              <a:rPr lang="ar-EG" dirty="0">
                <a:ea typeface="Calibri"/>
                <a:cs typeface="Simplified Arabic"/>
              </a:rPr>
              <a:t>2-..... </a:t>
            </a:r>
            <a:r>
              <a:rPr lang="ar-EG" dirty="0" smtClean="0">
                <a:ea typeface="Calibri"/>
                <a:cs typeface="Simplified Arabic"/>
              </a:rPr>
              <a:t>هي أول </a:t>
            </a:r>
            <a:r>
              <a:rPr lang="ar-EG" dirty="0">
                <a:ea typeface="Calibri"/>
                <a:cs typeface="Simplified Arabic"/>
              </a:rPr>
              <a:t>مدرسة نبذت دور المؤلف </a:t>
            </a:r>
            <a:r>
              <a:rPr lang="ar-EG" dirty="0" smtClean="0">
                <a:ea typeface="Calibri"/>
                <a:cs typeface="Simplified Arabic"/>
              </a:rPr>
              <a:t>في </a:t>
            </a:r>
            <a:r>
              <a:rPr lang="ar-EG" dirty="0">
                <a:ea typeface="Calibri"/>
                <a:cs typeface="Simplified Arabic"/>
              </a:rPr>
              <a:t>النصوص ، وركزت على النصوص ذاتها.</a:t>
            </a:r>
            <a:endParaRPr lang="en-US" sz="2400" dirty="0">
              <a:ea typeface="Calibri"/>
              <a:cs typeface="Arial"/>
            </a:endParaRPr>
          </a:p>
          <a:p>
            <a:pPr indent="252095" algn="justLow">
              <a:lnSpc>
                <a:spcPct val="115000"/>
              </a:lnSpc>
              <a:spcBef>
                <a:spcPts val="600"/>
              </a:spcBef>
              <a:spcAft>
                <a:spcPts val="600"/>
              </a:spcAft>
            </a:pPr>
            <a:r>
              <a:rPr lang="ar-EG" dirty="0">
                <a:ea typeface="Calibri"/>
                <a:cs typeface="Simplified Arabic"/>
              </a:rPr>
              <a:t>3-دراسة أصول العمل </a:t>
            </a:r>
            <a:r>
              <a:rPr lang="ar-EG" dirty="0" smtClean="0">
                <a:ea typeface="Calibri"/>
                <a:cs typeface="Simplified Arabic"/>
              </a:rPr>
              <a:t>الفني </a:t>
            </a:r>
            <a:r>
              <a:rPr lang="ar-EG" dirty="0">
                <a:ea typeface="Calibri"/>
                <a:cs typeface="Simplified Arabic"/>
              </a:rPr>
              <a:t>والأعمال </a:t>
            </a:r>
            <a:r>
              <a:rPr lang="ar-EG">
                <a:ea typeface="Calibri"/>
                <a:cs typeface="Simplified Arabic"/>
              </a:rPr>
              <a:t>السابقة </a:t>
            </a:r>
            <a:r>
              <a:rPr lang="ar-EG" smtClean="0">
                <a:ea typeface="Calibri"/>
                <a:cs typeface="Simplified Arabic"/>
              </a:rPr>
              <a:t>التي </a:t>
            </a:r>
            <a:r>
              <a:rPr lang="ar-EG" dirty="0">
                <a:ea typeface="Calibri"/>
                <a:cs typeface="Simplified Arabic"/>
              </a:rPr>
              <a:t>أدت إليه </a:t>
            </a:r>
            <a:r>
              <a:rPr lang="ar-EG">
                <a:ea typeface="Calibri"/>
                <a:cs typeface="Simplified Arabic"/>
              </a:rPr>
              <a:t>يعد </a:t>
            </a:r>
            <a:r>
              <a:rPr lang="ar-EG" smtClean="0">
                <a:ea typeface="Calibri"/>
                <a:cs typeface="Simplified Arabic"/>
              </a:rPr>
              <a:t>أسلوبًا </a:t>
            </a:r>
            <a:r>
              <a:rPr lang="ar-EG" dirty="0">
                <a:ea typeface="Calibri"/>
                <a:cs typeface="Simplified Arabic"/>
              </a:rPr>
              <a:t>من أساليب....... </a:t>
            </a:r>
            <a:r>
              <a:rPr lang="ar-EG" dirty="0" smtClean="0">
                <a:ea typeface="Calibri"/>
                <a:cs typeface="Simplified Arabic"/>
              </a:rPr>
              <a:t>في </a:t>
            </a:r>
            <a:r>
              <a:rPr lang="ar-EG" dirty="0">
                <a:ea typeface="Calibri"/>
                <a:cs typeface="Simplified Arabic"/>
              </a:rPr>
              <a:t>دراسة الأدب.</a:t>
            </a:r>
            <a:endParaRPr lang="en-US" sz="2400" dirty="0">
              <a:ea typeface="Calibri"/>
              <a:cs typeface="Arial"/>
            </a:endParaRPr>
          </a:p>
          <a:p>
            <a:endParaRPr lang="ar-EG" dirty="0"/>
          </a:p>
        </p:txBody>
      </p:sp>
    </p:spTree>
    <p:extLst>
      <p:ext uri="{BB962C8B-B14F-4D97-AF65-F5344CB8AC3E}">
        <p14:creationId xmlns:p14="http://schemas.microsoft.com/office/powerpoint/2010/main" val="3043533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561</Words>
  <Application>Microsoft Office PowerPoint</Application>
  <PresentationFormat>On-screen Show (4:3)</PresentationFormat>
  <Paragraphs>54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مقرر نظرية الأدب</vt:lpstr>
      <vt:lpstr>PowerPoint Presentation</vt:lpstr>
      <vt:lpstr>تطور البحث فى قضايا نظرية الأدب </vt:lpstr>
      <vt:lpstr>تطور البحث في قضايا نظرية الأدب </vt:lpstr>
      <vt:lpstr>مفهوم النظرية الأدبية </vt:lpstr>
      <vt:lpstr>مفهوم النظرية الأدبية </vt:lpstr>
      <vt:lpstr>أوجه الخلاف بين المدارس الأدبية </vt:lpstr>
      <vt:lpstr>أوجه الخلاف بين المدارس الأدبية </vt:lpstr>
      <vt:lpstr>التدريبات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VISTA CENTER</dc:creator>
  <cp:lastModifiedBy>VISTA CENTER</cp:lastModifiedBy>
  <cp:revision>16</cp:revision>
  <dcterms:created xsi:type="dcterms:W3CDTF">2020-03-30T14:10:12Z</dcterms:created>
  <dcterms:modified xsi:type="dcterms:W3CDTF">2021-01-04T15:34:39Z</dcterms:modified>
</cp:coreProperties>
</file>